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300" r:id="rId3"/>
    <p:sldId id="297" r:id="rId4"/>
    <p:sldId id="301" r:id="rId5"/>
    <p:sldId id="307" r:id="rId6"/>
    <p:sldId id="281" r:id="rId7"/>
    <p:sldId id="290" r:id="rId8"/>
    <p:sldId id="282" r:id="rId9"/>
    <p:sldId id="304" r:id="rId10"/>
    <p:sldId id="305" r:id="rId11"/>
    <p:sldId id="298" r:id="rId12"/>
    <p:sldId id="303" r:id="rId13"/>
    <p:sldId id="299" r:id="rId14"/>
    <p:sldId id="295" r:id="rId15"/>
    <p:sldId id="289" r:id="rId16"/>
    <p:sldId id="291" r:id="rId17"/>
    <p:sldId id="292" r:id="rId18"/>
    <p:sldId id="296" r:id="rId19"/>
    <p:sldId id="274" r:id="rId20"/>
    <p:sldId id="284" r:id="rId21"/>
    <p:sldId id="285" r:id="rId22"/>
    <p:sldId id="286" r:id="rId23"/>
    <p:sldId id="258" r:id="rId24"/>
    <p:sldId id="259" r:id="rId25"/>
    <p:sldId id="267" r:id="rId26"/>
    <p:sldId id="272" r:id="rId27"/>
    <p:sldId id="260" r:id="rId28"/>
    <p:sldId id="269" r:id="rId29"/>
    <p:sldId id="262" r:id="rId30"/>
    <p:sldId id="275" r:id="rId31"/>
    <p:sldId id="273" r:id="rId32"/>
    <p:sldId id="261" r:id="rId33"/>
    <p:sldId id="277" r:id="rId34"/>
    <p:sldId id="270" r:id="rId35"/>
    <p:sldId id="271" r:id="rId36"/>
    <p:sldId id="302" r:id="rId37"/>
    <p:sldId id="278" r:id="rId38"/>
    <p:sldId id="279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93" autoAdjust="0"/>
  </p:normalViewPr>
  <p:slideViewPr>
    <p:cSldViewPr snapToGrid="0">
      <p:cViewPr>
        <p:scale>
          <a:sx n="100" d="100"/>
          <a:sy n="100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shfield_Clini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729420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https://en.wikipedia.org/wiki/Marshfield_Clinic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human genome is composed of</a:t>
            </a:r>
            <a:r>
              <a:rPr lang="en-US" baseline="0" dirty="0" smtClean="0"/>
              <a:t> A,T,C,G 4 different bases. However, human genome is not linear,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Doing</a:t>
            </a:r>
            <a:r>
              <a:rPr lang="en-US" baseline="0" dirty="0" smtClean="0"/>
              <a:t> research is good, however, nobody want to take the risk to be the jail or life to do such research.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1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4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families of proteins that bind methylated DNA.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Methyl-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 proteins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MBD proteins display homology within their MBD domains, while the transcription repression domains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described for MeCP2, MBD1, and MBD2 are non-homologous. In addition to its MBD domain, MBD1 is able to bind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unmethylated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via its third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CxxC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zinc-finger motif. MBD2 features a characteristic stretch of glycine and arginine residues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has juxtaposed MBD and TRD domains. MBD3 is, due to a mutation in the MBD domain, not able to bind methylated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mammals. MBD4, a thymine glycosylase, contains a C-terminal glycosylase domain used for excision-based DNA repair.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family: three members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 have been described so far.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ZBTB4, and ZBTB38 share a triple zinc-finger domain and a BTB/POZ domain which in case of ZBTB4 contains a 60 amino acid insertion. Furthermore, ZBTB4 and ZBTB38 contain respectively three and seven additional zinc-fingers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5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Chromosoma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Oct; 118(5): 549–565.</a:t>
            </a:r>
          </a:p>
          <a:p>
            <a:r>
              <a:rPr lang="pl-PL" dirty="0" smtClean="0"/>
              <a:t/>
            </a:r>
            <a:br>
              <a:rPr lang="pl-PL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ECE5-3626-40A5-A440-0908CD9D5682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76A9-9AC4-4D80-8EC7-C70E6E756F30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59D9-97D5-47BF-AB33-829EAC31C71E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60EC-B2AB-4C37-A98C-A81370F0FD96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196-D94A-4C89-B103-F082D403FEB5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B2D9F-A4F8-4F69-9A8B-A15A605B9771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F42-CB54-4C5B-BAA0-8A7FAC1FC5C5}" type="datetime1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028B-3A8B-4051-9332-848E63585320}" type="datetime1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D12F-5D2F-4D8D-82B1-E37E3C0F9232}" type="datetime1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A159-8EAD-4CCD-8316-46BA7B0020DA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83F5-DA96-4761-963D-7E5AA7ECF2C8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619FC-7E96-41BF-B0E2-B19C5942C655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mc/articles/PMC2729420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2729420/#CR207" TargetMode="External"/><Relationship Id="rId13" Type="http://schemas.openxmlformats.org/officeDocument/2006/relationships/hyperlink" Target="https://www.ncbi.nlm.nih.gov/pmc/articles/PMC2729420/#CR62" TargetMode="External"/><Relationship Id="rId18" Type="http://schemas.openxmlformats.org/officeDocument/2006/relationships/hyperlink" Target="https://www.ncbi.nlm.nih.gov/pmc/articles/PMC2729420/#CR71" TargetMode="External"/><Relationship Id="rId26" Type="http://schemas.openxmlformats.org/officeDocument/2006/relationships/hyperlink" Target="https://www.ncbi.nlm.nih.gov/pmc/articles/PMC2729420/" TargetMode="External"/><Relationship Id="rId3" Type="http://schemas.openxmlformats.org/officeDocument/2006/relationships/hyperlink" Target="https://www.ncbi.nlm.nih.gov/pmc/articles/PMC2729420/#CR104" TargetMode="External"/><Relationship Id="rId21" Type="http://schemas.openxmlformats.org/officeDocument/2006/relationships/hyperlink" Target="https://www.ncbi.nlm.nih.gov/pmc/articles/PMC2729420/#CR105" TargetMode="External"/><Relationship Id="rId7" Type="http://schemas.openxmlformats.org/officeDocument/2006/relationships/hyperlink" Target="https://www.ncbi.nlm.nih.gov/pmc/articles/PMC2729420/#CR65" TargetMode="External"/><Relationship Id="rId12" Type="http://schemas.openxmlformats.org/officeDocument/2006/relationships/hyperlink" Target="https://www.ncbi.nlm.nih.gov/pmc/articles/PMC2729420/#CR194" TargetMode="External"/><Relationship Id="rId17" Type="http://schemas.openxmlformats.org/officeDocument/2006/relationships/hyperlink" Target="https://www.ncbi.nlm.nih.gov/pmc/articles/PMC2729420/#CR7" TargetMode="External"/><Relationship Id="rId25" Type="http://schemas.openxmlformats.org/officeDocument/2006/relationships/hyperlink" Target="https://www.ncbi.nlm.nih.gov/pmc/articles/PMC2729420/#CR206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ncbi.nlm.nih.gov/pmc/articles/PMC2729420/#CR54" TargetMode="External"/><Relationship Id="rId20" Type="http://schemas.openxmlformats.org/officeDocument/2006/relationships/hyperlink" Target="https://www.ncbi.nlm.nih.gov/pmc/articles/PMC2729420/#CR6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pmc/articles/PMC2729420/#CR100" TargetMode="External"/><Relationship Id="rId11" Type="http://schemas.openxmlformats.org/officeDocument/2006/relationships/hyperlink" Target="https://www.ncbi.nlm.nih.gov/pmc/articles/PMC2729420/#CR35" TargetMode="External"/><Relationship Id="rId24" Type="http://schemas.openxmlformats.org/officeDocument/2006/relationships/hyperlink" Target="https://www.ncbi.nlm.nih.gov/pmc/articles/PMC2729420/#CR163" TargetMode="External"/><Relationship Id="rId5" Type="http://schemas.openxmlformats.org/officeDocument/2006/relationships/hyperlink" Target="https://www.ncbi.nlm.nih.gov/pmc/articles/PMC2729420/#CR158" TargetMode="External"/><Relationship Id="rId15" Type="http://schemas.openxmlformats.org/officeDocument/2006/relationships/hyperlink" Target="https://www.ncbi.nlm.nih.gov/pmc/articles/PMC2729420/#CR26" TargetMode="External"/><Relationship Id="rId23" Type="http://schemas.openxmlformats.org/officeDocument/2006/relationships/hyperlink" Target="https://www.ncbi.nlm.nih.gov/pmc/articles/PMC2729420/#CR17" TargetMode="External"/><Relationship Id="rId10" Type="http://schemas.openxmlformats.org/officeDocument/2006/relationships/hyperlink" Target="https://www.ncbi.nlm.nih.gov/pmc/articles/PMC2729420/#CR4" TargetMode="External"/><Relationship Id="rId19" Type="http://schemas.openxmlformats.org/officeDocument/2006/relationships/hyperlink" Target="https://www.ncbi.nlm.nih.gov/pmc/articles/PMC2729420/#CR181" TargetMode="External"/><Relationship Id="rId4" Type="http://schemas.openxmlformats.org/officeDocument/2006/relationships/hyperlink" Target="https://www.ncbi.nlm.nih.gov/pmc/articles/PMC2729420/#CR52" TargetMode="External"/><Relationship Id="rId9" Type="http://schemas.openxmlformats.org/officeDocument/2006/relationships/hyperlink" Target="https://www.ncbi.nlm.nih.gov/pmc/articles/PMC2729420/#CR137" TargetMode="External"/><Relationship Id="rId14" Type="http://schemas.openxmlformats.org/officeDocument/2006/relationships/hyperlink" Target="https://www.ncbi.nlm.nih.gov/pmc/articles/PMC2729420/#CR188" TargetMode="External"/><Relationship Id="rId22" Type="http://schemas.openxmlformats.org/officeDocument/2006/relationships/hyperlink" Target="https://www.ncbi.nlm.nih.gov/pmc/articles/PMC2729420/#CR17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0471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Computational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Biology, Genetics and Epigenetics to Understand Disease Etiologies and Improve Precision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Medicine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Precision </a:t>
            </a:r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15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/05/2019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7025" y="2505075"/>
            <a:ext cx="506683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Dr. Shicheng Guo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Guo.Shicheng@marshfieldresearch.org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520" y="5187434"/>
            <a:ext cx="158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SRY and ATL1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09992"/>
            <a:ext cx="6557963" cy="42621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1145" y="305335"/>
            <a:ext cx="9219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Neural Network based Deep Learning in Human Genetic Data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15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6" y="2806700"/>
            <a:ext cx="4821857" cy="3914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63" y="114300"/>
            <a:ext cx="7004136" cy="614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68003"/>
            <a:ext cx="5047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 Rochester Epidemiology Project (REP)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940" y="1529428"/>
            <a:ext cx="40230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MCRI Scientific Seminar: 02/08/2019</a:t>
            </a:r>
          </a:p>
          <a:p>
            <a:pPr algn="ctr"/>
            <a:r>
              <a:rPr lang="en-US" sz="2000" dirty="0" smtClean="0"/>
              <a:t>REP DEP from Mayo Clinic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15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1"/>
          <a:stretch/>
        </p:blipFill>
        <p:spPr>
          <a:xfrm>
            <a:off x="628649" y="904874"/>
            <a:ext cx="4019551" cy="5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325" y="2690336"/>
            <a:ext cx="11125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98% of patients have genetic variants that affect how well they do (or don’t) metabolize specific medications – or if the drug might have toxic effects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1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34% of all adverse drug reactions are caused by genetics, not drug-drug interactions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9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98" y="228600"/>
            <a:ext cx="4831536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228600"/>
            <a:ext cx="492553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90500"/>
            <a:ext cx="47625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04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Nature Review Genetics, 2016</a:t>
            </a:r>
          </a:p>
        </p:txBody>
      </p:sp>
    </p:spTree>
    <p:extLst>
      <p:ext uri="{BB962C8B-B14F-4D97-AF65-F5344CB8AC3E}">
        <p14:creationId xmlns:p14="http://schemas.microsoft.com/office/powerpoint/2010/main" val="20490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7" y="3540112"/>
            <a:ext cx="4181417" cy="2858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8599" r="8231"/>
          <a:stretch/>
        </p:blipFill>
        <p:spPr>
          <a:xfrm>
            <a:off x="424995" y="1125825"/>
            <a:ext cx="5392744" cy="4564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8378" y="202495"/>
            <a:ext cx="9518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Macro and Micro View of Human Diseases in 21 Century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093964" y="2133093"/>
            <a:ext cx="468762" cy="23717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1500" y="5657671"/>
            <a:ext cx="46496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~80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different types of autoimmune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diseases</a:t>
            </a: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~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100 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different types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of 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human cancers</a:t>
            </a:r>
          </a:p>
          <a:p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~ 7,000 rare diseases</a:t>
            </a:r>
          </a:p>
          <a:p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~ 12,420 total diseases (WHO, 2011)</a:t>
            </a: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1" y="1061351"/>
            <a:ext cx="4600574" cy="227647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8059122" y="2821214"/>
            <a:ext cx="923925" cy="2190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122" y="3076780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DNA/RNA/Protein Modification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497696" y="363697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Precision medicine to common disease and rare disease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7766" y="1502509"/>
            <a:ext cx="5943400" cy="4583966"/>
            <a:chOff x="130141" y="2274034"/>
            <a:chExt cx="5943400" cy="45839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91" y="2274034"/>
              <a:ext cx="5924350" cy="458396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0141" y="2923877"/>
              <a:ext cx="2105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Published: 08 May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99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4249" y="332536"/>
            <a:ext cx="913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How </a:t>
            </a:r>
            <a:r>
              <a:rPr lang="en-US" sz="2800" dirty="0" smtClean="0"/>
              <a:t>to Dismantle Obstacle on the Way to Precision Medicine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3228" y="1748909"/>
            <a:ext cx="2769091" cy="163121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Bioinformatics</a:t>
            </a:r>
          </a:p>
          <a:p>
            <a:pPr algn="r"/>
            <a:r>
              <a:rPr lang="en-US" sz="2000" dirty="0" smtClean="0"/>
              <a:t>Clinical informatics</a:t>
            </a:r>
          </a:p>
          <a:p>
            <a:pPr algn="r"/>
            <a:r>
              <a:rPr lang="en-US" sz="2000" dirty="0"/>
              <a:t>Image informatics</a:t>
            </a:r>
          </a:p>
          <a:p>
            <a:pPr algn="r"/>
            <a:r>
              <a:rPr lang="en-US" sz="2000" dirty="0"/>
              <a:t>Pathology </a:t>
            </a:r>
            <a:r>
              <a:rPr lang="en-US" sz="2000" dirty="0"/>
              <a:t>Informatics</a:t>
            </a:r>
          </a:p>
          <a:p>
            <a:pPr algn="r"/>
            <a:r>
              <a:rPr lang="en-US" sz="2000" dirty="0" smtClean="0"/>
              <a:t>Public health informatics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7851" y="1354832"/>
            <a:ext cx="1973232" cy="1938992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SNPs</a:t>
            </a:r>
          </a:p>
          <a:p>
            <a:pPr algn="r"/>
            <a:r>
              <a:rPr lang="en-US" sz="2000" dirty="0" smtClean="0"/>
              <a:t>CNV</a:t>
            </a:r>
          </a:p>
          <a:p>
            <a:pPr algn="r"/>
            <a:r>
              <a:rPr lang="en-US" sz="2000" dirty="0" smtClean="0"/>
              <a:t>Mutation</a:t>
            </a:r>
          </a:p>
          <a:p>
            <a:pPr algn="r"/>
            <a:r>
              <a:rPr lang="en-US" sz="2000" dirty="0" smtClean="0"/>
              <a:t>DNA methylation</a:t>
            </a:r>
          </a:p>
          <a:p>
            <a:pPr algn="r"/>
            <a:r>
              <a:rPr lang="en-US" sz="2000" dirty="0" smtClean="0"/>
              <a:t>RNA-</a:t>
            </a:r>
            <a:r>
              <a:rPr lang="en-US" sz="2000" dirty="0" err="1" smtClean="0"/>
              <a:t>seq</a:t>
            </a:r>
            <a:endParaRPr lang="en-US" sz="2000" dirty="0" smtClean="0"/>
          </a:p>
          <a:p>
            <a:pPr algn="r"/>
            <a:r>
              <a:rPr lang="en-US" sz="2000" dirty="0" smtClean="0"/>
              <a:t>miRNA-</a:t>
            </a:r>
            <a:r>
              <a:rPr lang="en-US" sz="2000" dirty="0" err="1" smtClean="0"/>
              <a:t>seq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91801" y="3694956"/>
            <a:ext cx="2994282" cy="70788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X-ray radiography</a:t>
            </a:r>
          </a:p>
          <a:p>
            <a:pPr algn="r"/>
            <a:r>
              <a:rPr lang="en-US" sz="2000" dirty="0" smtClean="0"/>
              <a:t>Magnetic resonance image</a:t>
            </a:r>
          </a:p>
        </p:txBody>
      </p:sp>
    </p:spTree>
    <p:extLst>
      <p:ext uri="{BB962C8B-B14F-4D97-AF65-F5344CB8AC3E}">
        <p14:creationId xmlns:p14="http://schemas.microsoft.com/office/powerpoint/2010/main" val="14728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" y="1749925"/>
            <a:ext cx="6691313" cy="488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0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725540" y="965740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92421" y="363965"/>
            <a:ext cx="1249051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powerful biomarkers for complex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</a:p>
        </p:txBody>
      </p:sp>
    </p:spTree>
    <p:extLst>
      <p:ext uri="{BB962C8B-B14F-4D97-AF65-F5344CB8AC3E}">
        <p14:creationId xmlns:p14="http://schemas.microsoft.com/office/powerpoint/2010/main" val="35353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291974" y="329654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Power of DNA methylation a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numerous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markers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9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types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     PRAD     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794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17969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8684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4150" y="252602"/>
            <a:ext cx="12238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Computational Frame for Disease Etiology and Pathologies Research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50" y="1081404"/>
            <a:ext cx="11049001" cy="5715315"/>
            <a:chOff x="0" y="900429"/>
            <a:chExt cx="11049001" cy="5715315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988374"/>
              <a:ext cx="10287001" cy="5627370"/>
              <a:chOff x="304799" y="1204274"/>
              <a:chExt cx="9282063" cy="5231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799" y="1204274"/>
                <a:ext cx="9282063" cy="51500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37650" y="5100689"/>
                <a:ext cx="2889051" cy="34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Epigenetics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 risk 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endPara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389516" y="6092754"/>
                <a:ext cx="2526755" cy="34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Lifestyle 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risk 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endPara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65100" y="4286496"/>
              <a:ext cx="35327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Environmental </a:t>
              </a:r>
              <a:r>
                <a: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risk </a:t>
              </a:r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factors</a:t>
              </a:r>
              <a:endPara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900429"/>
              <a:ext cx="24207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Genetic risk factors</a:t>
              </a:r>
              <a:endPara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84119" y="1504786"/>
              <a:ext cx="24648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Clinical Phenotypes</a:t>
              </a:r>
              <a:endPara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102923" y="2783608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28572" y="4035036"/>
              <a:ext cx="329295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Pathological phenotypes</a:t>
              </a:r>
            </a:p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Image phenotypes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16200000">
              <a:off x="7483333" y="2028119"/>
              <a:ext cx="174123" cy="1011144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1023" y="1756325"/>
              <a:ext cx="10122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Weeks</a:t>
              </a:r>
            </a:p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Years</a:t>
              </a:r>
              <a:endPara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039855" y="2757125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7583094" y="2920611"/>
            <a:ext cx="12700" cy="12954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62550" y="3543300"/>
            <a:ext cx="695325" cy="26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39758" y="3584379"/>
            <a:ext cx="74090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11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91051" y="52431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Electroencephalography (EEG)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Positron Emission Tomography (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Magnetic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Resonance Imaging (MRI)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6439903" y="5020051"/>
            <a:ext cx="1440340" cy="11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12108" y="2482554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2105" y="4359298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803559" y="3075587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12106" y="339379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803559" y="4238113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7146" y="6466284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3" y="1151611"/>
            <a:ext cx="8336365" cy="4159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23" y="197504"/>
            <a:ext cx="110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Prediction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of cancer tissue of origin from plasma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using cell-free DNA methylation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978" y="5419141"/>
            <a:ext cx="1092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Application of the prediction model to plasma samples from patients with CRC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30) or LC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= 29) and from healthy individuals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75)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5671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Methylation reveals Liver Disease Status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51510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740266"/>
                </p:ext>
              </p:extLst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0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60747" y="1205857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9753" b="2227"/>
          <a:stretch/>
        </p:blipFill>
        <p:spPr>
          <a:xfrm>
            <a:off x="4930314" y="1709139"/>
            <a:ext cx="6655776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21620" y="2978535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21620" y="4827378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206149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5917857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12475" y="4484081"/>
            <a:ext cx="6638191" cy="596617"/>
            <a:chOff x="5363308" y="4774223"/>
            <a:chExt cx="6638191" cy="596617"/>
          </a:xfrm>
        </p:grpSpPr>
        <p:sp>
          <p:nvSpPr>
            <p:cNvPr id="15" name="Rectangle 14"/>
            <p:cNvSpPr/>
            <p:nvPr/>
          </p:nvSpPr>
          <p:spPr>
            <a:xfrm>
              <a:off x="5363308" y="4774223"/>
              <a:ext cx="6638191" cy="59661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 rot="10800000">
              <a:off x="10735408" y="4950069"/>
              <a:ext cx="351692" cy="272989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4041727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4763" y="1551991"/>
            <a:ext cx="4668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21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758" b="27861"/>
          <a:stretch/>
        </p:blipFill>
        <p:spPr>
          <a:xfrm>
            <a:off x="442406" y="1349829"/>
            <a:ext cx="11037227" cy="51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078" y="1012786"/>
            <a:ext cx="701897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GSE103659: 181 </a:t>
            </a:r>
            <a:r>
              <a:rPr lang="en-US" dirty="0">
                <a:solidFill>
                  <a:srgbClr val="7030A0"/>
                </a:solidFill>
              </a:rPr>
              <a:t>GBM </a:t>
            </a:r>
            <a:r>
              <a:rPr lang="en-US" dirty="0" smtClean="0">
                <a:solidFill>
                  <a:srgbClr val="7030A0"/>
                </a:solidFill>
              </a:rPr>
              <a:t>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GSE114534: 44 GBM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GSE66351:  190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GSE41826: 58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GSE89707: 142 normal brain with 450K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GSE74486:  131 brain from </a:t>
            </a:r>
            <a:r>
              <a:rPr lang="en-US" dirty="0">
                <a:solidFill>
                  <a:srgbClr val="7030A0"/>
                </a:solidFill>
              </a:rPr>
              <a:t>Trisomy 21 causes Down </a:t>
            </a:r>
            <a:r>
              <a:rPr lang="en-US" dirty="0" smtClean="0">
                <a:solidFill>
                  <a:srgbClr val="7030A0"/>
                </a:solidFill>
              </a:rPr>
              <a:t>syndrome with 450K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GSE36194:  </a:t>
            </a:r>
            <a:r>
              <a:rPr lang="en-US" dirty="0" smtClean="0">
                <a:solidFill>
                  <a:srgbClr val="7030A0"/>
                </a:solidFill>
              </a:rPr>
              <a:t>724 </a:t>
            </a:r>
            <a:r>
              <a:rPr lang="en-US" dirty="0">
                <a:solidFill>
                  <a:srgbClr val="7030A0"/>
                </a:solidFill>
              </a:rPr>
              <a:t>Normal brain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GSE53229 : 145 GBM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GSE50923: 54 GBM+23 control brain with 27K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GSE46015</a:t>
            </a:r>
            <a:r>
              <a:rPr lang="en-US" dirty="0">
                <a:solidFill>
                  <a:srgbClr val="7030A0"/>
                </a:solidFill>
              </a:rPr>
              <a:t>: 3 </a:t>
            </a:r>
            <a:r>
              <a:rPr lang="en-US" dirty="0" smtClean="0">
                <a:solidFill>
                  <a:srgbClr val="7030A0"/>
                </a:solidFill>
              </a:rPr>
              <a:t>GBM, each </a:t>
            </a:r>
            <a:r>
              <a:rPr lang="en-US" dirty="0">
                <a:solidFill>
                  <a:srgbClr val="7030A0"/>
                </a:solidFill>
              </a:rPr>
              <a:t>sample have two </a:t>
            </a:r>
            <a:r>
              <a:rPr lang="en-US" dirty="0" smtClean="0">
                <a:solidFill>
                  <a:srgbClr val="7030A0"/>
                </a:solidFill>
              </a:rPr>
              <a:t>replicates with 27K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GSE22867</a:t>
            </a:r>
            <a:r>
              <a:rPr lang="en-US" dirty="0">
                <a:solidFill>
                  <a:srgbClr val="7030A0"/>
                </a:solidFill>
              </a:rPr>
              <a:t>: 55 GBM + 3 normal with 27K</a:t>
            </a:r>
          </a:p>
          <a:p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GSE119774</a:t>
            </a:r>
            <a:r>
              <a:rPr lang="en-US" dirty="0">
                <a:solidFill>
                  <a:srgbClr val="7030A0"/>
                </a:solidFill>
              </a:rPr>
              <a:t>:  39 GBM, 41 GSC, 9 NSC with 850K</a:t>
            </a:r>
          </a:p>
          <a:p>
            <a:r>
              <a:rPr lang="en-US" dirty="0">
                <a:solidFill>
                  <a:srgbClr val="7030A0"/>
                </a:solidFill>
              </a:rPr>
              <a:t>GSE116298: 12 GBM, each sample have 3 replicates with </a:t>
            </a:r>
            <a:r>
              <a:rPr lang="en-US" dirty="0" smtClean="0">
                <a:solidFill>
                  <a:srgbClr val="7030A0"/>
                </a:solidFill>
              </a:rPr>
              <a:t>850K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97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8" y="1380002"/>
            <a:ext cx="7882811" cy="4060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6582" y="6488668"/>
            <a:ext cx="462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642A8F"/>
                </a:solidFill>
                <a:latin typeface="arial" panose="020B0604020202020204" pitchFamily="34" charset="0"/>
                <a:hlinkClick r:id="rId4"/>
              </a:rPr>
              <a:t>Chromosoma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579" y="331624"/>
            <a:ext cx="495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Two families of proteins that bind methylated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6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8309"/>
              </p:ext>
            </p:extLst>
          </p:nvPr>
        </p:nvGraphicFramePr>
        <p:xfrm>
          <a:off x="192291" y="557723"/>
          <a:ext cx="11732616" cy="58418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62825">
                  <a:extLst>
                    <a:ext uri="{9D8B030D-6E8A-4147-A177-3AD203B41FA5}">
                      <a16:colId xmlns:a16="http://schemas.microsoft.com/office/drawing/2014/main" val="2987332503"/>
                    </a:ext>
                  </a:extLst>
                </a:gridCol>
                <a:gridCol w="4686104">
                  <a:extLst>
                    <a:ext uri="{9D8B030D-6E8A-4147-A177-3AD203B41FA5}">
                      <a16:colId xmlns:a16="http://schemas.microsoft.com/office/drawing/2014/main" val="508580501"/>
                    </a:ext>
                  </a:extLst>
                </a:gridCol>
                <a:gridCol w="3320770">
                  <a:extLst>
                    <a:ext uri="{9D8B030D-6E8A-4147-A177-3AD203B41FA5}">
                      <a16:colId xmlns:a16="http://schemas.microsoft.com/office/drawing/2014/main" val="3463577120"/>
                    </a:ext>
                  </a:extLst>
                </a:gridCol>
                <a:gridCol w="3262917">
                  <a:extLst>
                    <a:ext uri="{9D8B030D-6E8A-4147-A177-3AD203B41FA5}">
                      <a16:colId xmlns:a16="http://schemas.microsoft.com/office/drawing/2014/main" val="3029786268"/>
                    </a:ext>
                  </a:extLst>
                </a:gridCol>
              </a:tblGrid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Protein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Interacting partner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Effects of the interaction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Reference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85662686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MeCP2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Jones et al. (1998), Nan et al. (1998)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8547085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c-ski, N-</a:t>
                      </a:r>
                      <a:r>
                        <a:rPr lang="en-US" sz="1000" u="none" strike="noStrike" dirty="0" err="1">
                          <a:effectLst/>
                        </a:rPr>
                        <a:t>CoR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/>
                        </a:rPr>
                        <a:t>Kokura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955487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HMGB1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Unknown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/>
                        </a:rPr>
                        <a:t>Dintilhac and Bernues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908385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Sin3B, HDAC2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/>
                        </a:rPr>
                        <a:t>Rietveld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3507739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/>
                        </a:rPr>
                        <a:t>Kimura and Shiota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09841579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H3K9 methyltransferase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7"/>
                        </a:rPr>
                        <a:t>Fuks et al. (2003b)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76857520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CoREST complex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Repression of neural genes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Ballas et al. (2005), Lunyak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5429135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Brm (SWI/SNF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Harikrishnan et al. (2005), Hu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50197600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YB-1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Alternative splicing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/>
                        </a:rPr>
                        <a:t>Young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4623635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ATRX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Epigenetic regulation required for neural development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/>
                        </a:rPr>
                        <a:t>Nan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21989472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 during myogenic differentiation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/>
                        </a:rPr>
                        <a:t>Agarwal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876099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CREB1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1"/>
                        </a:rPr>
                        <a:t>Chahrour et al. (2008)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2157437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MPG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/>
                        </a:rPr>
                        <a:t>Watanabe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19364580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Suv39h1-HP1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/>
                        </a:rPr>
                        <a:t>Fujita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52060067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MCAF1, MCAF2, SETDB1, CAF-1 p150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Transcriptional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repressioinheritance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effectLst/>
                        </a:rPr>
                        <a:t>of epigenetic states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Ichimura et al. (2005), Reese et al. (2003), Sarraf and Stancheva (2004)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10520974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α, </a:t>
                      </a:r>
                      <a:r>
                        <a:rPr lang="en-US" sz="1000" u="none" strike="noStrike">
                          <a:effectLst/>
                        </a:rPr>
                        <a:t>HDAC3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α-</a:t>
                      </a:r>
                      <a:r>
                        <a:rPr lang="en-US" sz="1000" u="none" strike="noStrike">
                          <a:effectLst/>
                        </a:rPr>
                        <a:t>mediated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/>
                        </a:rPr>
                        <a:t>Villa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38366935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DOC-1, PRMT5, MEP50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Brackertz et al. (2002), Le Guezennec et al. (2006),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63839259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5"/>
                        </a:rPr>
                        <a:t>Boeke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37949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/>
                        </a:rPr>
                        <a:t>Ego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90728398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TACC3, HATs, pCAF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/>
                        </a:rPr>
                        <a:t>Angrisano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443070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8"/>
                        </a:rPr>
                        <a:t>Gu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6515308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7785582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11197693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Le Guezennec et al. (2006), Wade et al. (1999),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730107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31000488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CDK2AP1, 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Deshpande et al. (2009), Gu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3389462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/>
                        </a:rPr>
                        <a:t>Kondo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7737386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FADD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Genome surveillance/apoptosis?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/>
                        </a:rPr>
                        <a:t>Screaton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7378094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MLH1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/>
                        </a:rPr>
                        <a:t>Bellacosa et al. (1999)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8831911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3599081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Kaiso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Tcf3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Suppression of Wnt signaling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/>
                        </a:rPr>
                        <a:t>Ruzov et al. (2009)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461657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Wnt signaling?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Daniel and Reynolds (1999), Prokhortchouk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33965560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N-CoR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25"/>
                        </a:rPr>
                        <a:t>Yoon et al. (2003)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955918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130" y="960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Biochemical interactions of methyl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CpG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binding proteins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55290" y="6550223"/>
            <a:ext cx="3654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642A8F"/>
                </a:solidFill>
                <a:latin typeface="arial" panose="020B0604020202020204" pitchFamily="34" charset="0"/>
                <a:hlinkClick r:id="rId26"/>
              </a:rPr>
              <a:t>Chromosoma</a:t>
            </a:r>
            <a:r>
              <a:rPr lang="pl-PL" sz="1400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6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1925" y="303996"/>
            <a:ext cx="1195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Individual, Tissue and Subtype Identification with Genomic Data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93046" y="1492026"/>
            <a:ext cx="7073875" cy="4702617"/>
            <a:chOff x="4161540" y="1682526"/>
            <a:chExt cx="7073875" cy="4702617"/>
          </a:xfrm>
        </p:grpSpPr>
        <p:grpSp>
          <p:nvGrpSpPr>
            <p:cNvPr id="9" name="Group 8"/>
            <p:cNvGrpSpPr/>
            <p:nvPr/>
          </p:nvGrpSpPr>
          <p:grpSpPr>
            <a:xfrm>
              <a:off x="4535838" y="1697638"/>
              <a:ext cx="6699577" cy="4687505"/>
              <a:chOff x="6917138" y="1335080"/>
              <a:chExt cx="9378254" cy="534795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94718" y="1335080"/>
                <a:ext cx="5400674" cy="499631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1613396" y="6367010"/>
                <a:ext cx="4562376" cy="316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333333"/>
                    </a:solidFill>
                    <a:latin typeface="Helvetica Neue"/>
                  </a:rPr>
                  <a:t>Modified, Nature</a:t>
                </a:r>
                <a:r>
                  <a:rPr lang="en-US" sz="1200" b="1" dirty="0">
                    <a:solidFill>
                      <a:srgbClr val="333333"/>
                    </a:solidFill>
                    <a:latin typeface="Helvetica Neue"/>
                  </a:rPr>
                  <a:t>, 2017; 550 (7675): </a:t>
                </a:r>
                <a:r>
                  <a:rPr lang="en-US" sz="1200" b="1" dirty="0" smtClean="0">
                    <a:solidFill>
                      <a:srgbClr val="333333"/>
                    </a:solidFill>
                    <a:latin typeface="Helvetica Neue"/>
                  </a:rPr>
                  <a:t>204</a:t>
                </a:r>
                <a:endParaRPr lang="en-US" sz="1200" b="1" i="0" dirty="0">
                  <a:solidFill>
                    <a:srgbClr val="333333"/>
                  </a:solidFill>
                  <a:effectLst/>
                  <a:latin typeface="Helvetica Neue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917138" y="6355291"/>
                <a:ext cx="4172306" cy="316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333333"/>
                    </a:solidFill>
                    <a:latin typeface="Helvetica Neue"/>
                  </a:rPr>
                  <a:t>Unpublished data, Guo, Schrodi, 2019</a:t>
                </a:r>
                <a:endParaRPr lang="en-US" sz="1200" b="1" i="0" dirty="0">
                  <a:solidFill>
                    <a:srgbClr val="333333"/>
                  </a:solidFill>
                  <a:effectLst/>
                  <a:latin typeface="Helvetica Neue"/>
                </a:endParaRPr>
              </a:p>
            </p:txBody>
          </p:sp>
        </p:grpSp>
        <p:pic>
          <p:nvPicPr>
            <p:cNvPr id="12" name="Picture 11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39" t="10922" b="28307"/>
            <a:stretch/>
          </p:blipFill>
          <p:spPr>
            <a:xfrm>
              <a:off x="4296228" y="1691527"/>
              <a:ext cx="2772230" cy="43278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458" t="10762" r="66727" b="27862"/>
            <a:stretch/>
          </p:blipFill>
          <p:spPr>
            <a:xfrm>
              <a:off x="4161540" y="1682526"/>
              <a:ext cx="3081088" cy="44607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925" y="1273464"/>
            <a:ext cx="7204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CoreExome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Beadchip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                    Genome-wide RNA-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Seq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data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82" y="1540162"/>
            <a:ext cx="4087368" cy="441256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390257" y="1595141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73959" y="5764831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258399" y="1623716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74391" y="5917643"/>
            <a:ext cx="32592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 smtClean="0">
                <a:solidFill>
                  <a:srgbClr val="333333"/>
                </a:solidFill>
                <a:latin typeface="Helvetica Neue"/>
              </a:rPr>
              <a:t>Modified, Nature</a:t>
            </a:r>
            <a:r>
              <a:rPr lang="en-US" sz="1200" b="1" dirty="0">
                <a:solidFill>
                  <a:srgbClr val="333333"/>
                </a:solidFill>
                <a:latin typeface="Helvetica Neue"/>
              </a:rPr>
              <a:t>, 2017; </a:t>
            </a:r>
            <a:r>
              <a:rPr lang="en-US" sz="1200" b="1" dirty="0" smtClean="0">
                <a:solidFill>
                  <a:srgbClr val="333333"/>
                </a:solidFill>
                <a:latin typeface="Helvetica Neue"/>
              </a:rPr>
              <a:t>547 (7663): 314</a:t>
            </a:r>
            <a:endParaRPr lang="en-US" sz="1200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7925" y="1226895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Genome-wide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</a:t>
            </a:r>
            <a:endParaRPr lang="en-US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628775" y="1752600"/>
            <a:ext cx="276225" cy="8572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95350" y="1699825"/>
            <a:ext cx="786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Asian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96605" y="5079707"/>
            <a:ext cx="276225" cy="85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41173" y="4937903"/>
            <a:ext cx="1036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African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55773" y="4451344"/>
            <a:ext cx="1283471" cy="561944"/>
            <a:chOff x="855773" y="4451344"/>
            <a:chExt cx="1283471" cy="561944"/>
          </a:xfrm>
        </p:grpSpPr>
        <p:cxnSp>
          <p:nvCxnSpPr>
            <p:cNvPr id="27" name="Straight Arrow Connector 26"/>
            <p:cNvCxnSpPr/>
            <p:nvPr/>
          </p:nvCxnSpPr>
          <p:spPr>
            <a:xfrm flipH="1" flipV="1">
              <a:off x="1273671" y="4451344"/>
              <a:ext cx="75816" cy="28086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855773" y="4643956"/>
              <a:ext cx="1283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</a:rPr>
                <a:t>European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00597" y="4841705"/>
            <a:ext cx="1283471" cy="452037"/>
            <a:chOff x="1136798" y="4279761"/>
            <a:chExt cx="1283471" cy="452037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1302246" y="4279761"/>
              <a:ext cx="225696" cy="17158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136798" y="4362466"/>
              <a:ext cx="1283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</a:rPr>
                <a:t>Brain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000545" y="3527503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Brain cancer</a:t>
            </a:r>
            <a:endParaRPr lang="en-US" sz="1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2" y="1259680"/>
            <a:ext cx="3912894" cy="246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46050" y="222479"/>
            <a:ext cx="12045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Linkage analysis to identify acute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myeloid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leukemia (AML) genes: TGM6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0932" y="6398796"/>
            <a:ext cx="11406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Pan, Huang, Wang, Zhang, Luo, Guo, Zhang, Huang, Lin, Wang. European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Journal of Human Genetics (2015) 23, 218–223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32" y="1112041"/>
            <a:ext cx="2795641" cy="256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300" y="1112041"/>
            <a:ext cx="1735796" cy="2833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921" y="1112041"/>
            <a:ext cx="2601986" cy="296465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10125" y="981075"/>
            <a:ext cx="161925" cy="2786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76272" y="1736033"/>
            <a:ext cx="161925" cy="2786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643272" y="968531"/>
            <a:ext cx="161925" cy="27860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6050" y="4160112"/>
            <a:ext cx="119999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Autosomal-dominant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AML 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amily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11 cases in four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Linkage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analysis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targeted next-generation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sequencing (NGS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exonic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variants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TGM6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CENPB),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intronic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 intergenic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UTR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TGM6: occurred in 2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patients and 6 members at potential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preleukaemic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phase, but not in 13 unaffected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individuals and 530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ethnically matched healthy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might make TGM6 have strong GDP-binding ability and easy to transfer to active form.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37751" y="98011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20p13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3173" y="3570386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LOD: Logarithm of </a:t>
            </a:r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ODds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323" y="721389"/>
            <a:ext cx="4361772" cy="3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9399" y="129332"/>
            <a:ext cx="1100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92929"/>
                </a:solidFill>
                <a:latin typeface="Helvetica" panose="020B0604020202020204" pitchFamily="34" charset="0"/>
              </a:rPr>
              <a:t>Informatics Strategy: Key to Precision Medicine Success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988374"/>
            <a:ext cx="10287001" cy="5627370"/>
            <a:chOff x="304799" y="1204274"/>
            <a:chExt cx="9282063" cy="52318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799" y="1204274"/>
              <a:ext cx="9282063" cy="51500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37650" y="5100689"/>
              <a:ext cx="3047808" cy="31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Epigenetics</a:t>
              </a:r>
              <a:r>
                <a:rPr lang="en-US" sz="1600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 risk </a:t>
              </a:r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factors</a:t>
              </a:r>
              <a:r>
                <a:rPr lang="en-US" sz="1600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600" b="1" dirty="0" err="1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</a:t>
              </a:r>
              <a:r>
                <a:rPr lang="en-US" sz="1600" b="1" baseline="-25000" dirty="0" err="1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p</a:t>
              </a:r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)</a:t>
              </a:r>
              <a:endPara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89516" y="6092754"/>
              <a:ext cx="3043874" cy="343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Lifestyle </a:t>
              </a:r>
              <a:r>
                <a: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risk </a:t>
              </a:r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factors</a:t>
              </a:r>
              <a:r>
                <a: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 (</a:t>
              </a:r>
              <a:r>
                <a:rPr lang="en-US" b="1" dirty="0" err="1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</a:t>
              </a:r>
              <a:r>
                <a:rPr lang="en-US" b="1" baseline="-25000" dirty="0" err="1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q</a:t>
              </a:r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5100" y="4286496"/>
            <a:ext cx="4058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Environmental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risk 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factors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00429"/>
            <a:ext cx="28888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Genetic risk factors (</a:t>
            </a:r>
            <a:r>
              <a:rPr lang="en-US" sz="1600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sz="1600" b="1" baseline="-25000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84119" y="1504786"/>
            <a:ext cx="24648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Clinical Phenotypes</a:t>
            </a:r>
            <a:endParaRPr lang="en-US" sz="1600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02923" y="2783608"/>
            <a:ext cx="12700" cy="12954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63151" y="4033013"/>
            <a:ext cx="38700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Image phenotypes (</a:t>
            </a:r>
            <a:r>
              <a:rPr lang="en-US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Pathological phenotypes (</a:t>
            </a:r>
            <a:r>
              <a:rPr lang="en-US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7483333" y="2028119"/>
            <a:ext cx="174123" cy="101114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41023" y="1756325"/>
            <a:ext cx="1012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Weeks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Years</a:t>
            </a:r>
            <a:endParaRPr lang="en-US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039855" y="2757125"/>
            <a:ext cx="12700" cy="12954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572" y="1189622"/>
            <a:ext cx="5601671" cy="4999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5239" y="230932"/>
            <a:ext cx="1100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92929"/>
                </a:solidFill>
                <a:latin typeface="Helvetica" panose="020B0604020202020204" pitchFamily="34" charset="0"/>
              </a:rPr>
              <a:t>Machine Learning and Deep Learning based Prediction Models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8756802" y="1189622"/>
            <a:ext cx="1644498" cy="4906378"/>
          </a:xfrm>
          <a:prstGeom prst="rect">
            <a:avLst/>
          </a:prstGeom>
          <a:solidFill>
            <a:schemeClr val="accent4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29714" y="6362193"/>
            <a:ext cx="4373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292929"/>
                </a:solidFill>
                <a:latin typeface="Helvetica" panose="020B0604020202020204" pitchFamily="34" charset="0"/>
              </a:rPr>
              <a:t>Neural Network based Deep-Learning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9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emerge.mc.vanderbilt.edu/wp-content/uploads/2017/11/eMERGE-Map-Nov-2017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/>
          <a:stretch/>
        </p:blipFill>
        <p:spPr bwMode="auto">
          <a:xfrm>
            <a:off x="0" y="3141045"/>
            <a:ext cx="5961909" cy="35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52" y="3393913"/>
            <a:ext cx="6138301" cy="34527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30853" y="2981160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ICD-10</a:t>
            </a:r>
            <a:endParaRPr lang="en-US" sz="2400" b="1" dirty="0"/>
          </a:p>
        </p:txBody>
      </p:sp>
      <p:sp>
        <p:nvSpPr>
          <p:cNvPr id="3" name="Right Arrow 2"/>
          <p:cNvSpPr/>
          <p:nvPr/>
        </p:nvSpPr>
        <p:spPr>
          <a:xfrm>
            <a:off x="778404" y="2071103"/>
            <a:ext cx="9572096" cy="8012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13252" y="2595848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1990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25840" y="1754229"/>
            <a:ext cx="0" cy="537328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4622" y="1292564"/>
            <a:ext cx="70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EHR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854731" y="2624990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2015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266543" y="1802439"/>
            <a:ext cx="0" cy="537328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89101" y="1195161"/>
            <a:ext cx="4574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Precision Medicine initiative (PMI)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140377" y="1856717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2019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stCxn id="15" idx="0"/>
          </p:cNvCxnSpPr>
          <p:nvPr/>
        </p:nvCxnSpPr>
        <p:spPr>
          <a:xfrm flipV="1">
            <a:off x="9543694" y="2665729"/>
            <a:ext cx="1" cy="574104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66640" y="3239833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CPMR</a:t>
            </a:r>
            <a:endParaRPr lang="en-US" sz="24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592417" y="2641547"/>
            <a:ext cx="1" cy="574104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354954" y="3141045"/>
            <a:ext cx="2717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eMERGE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Network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189101" y="1880649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2007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1112875" y="197604"/>
            <a:ext cx="10615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Long History of Precision Medicine of Marshfield Clinic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4918290" y="1856716"/>
            <a:ext cx="873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ICD-9</a:t>
            </a:r>
            <a:endParaRPr lang="en-US" sz="2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33323" r="49935" b="32836"/>
          <a:stretch/>
        </p:blipFill>
        <p:spPr>
          <a:xfrm>
            <a:off x="10154234" y="2757669"/>
            <a:ext cx="1691852" cy="75095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426938" y="185671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1960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646059" y="2594442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1916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3211719" y="1870792"/>
            <a:ext cx="957431" cy="5110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3392" y="403275"/>
            <a:ext cx="4656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Summary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42925" y="1571625"/>
            <a:ext cx="10601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Multi-Omics data </a:t>
            </a:r>
          </a:p>
        </p:txBody>
      </p:sp>
    </p:spTree>
    <p:extLst>
      <p:ext uri="{BB962C8B-B14F-4D97-AF65-F5344CB8AC3E}">
        <p14:creationId xmlns:p14="http://schemas.microsoft.com/office/powerpoint/2010/main" val="1818682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5619</TotalTime>
  <Words>1744</Words>
  <Application>Microsoft Office PowerPoint</Application>
  <PresentationFormat>Widescreen</PresentationFormat>
  <Paragraphs>460</Paragraphs>
  <Slides>39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Adobe Gothic Std B</vt:lpstr>
      <vt:lpstr>SimSun</vt:lpstr>
      <vt:lpstr>Arial</vt:lpstr>
      <vt:lpstr>Arial</vt:lpstr>
      <vt:lpstr>Arial Black</vt:lpstr>
      <vt:lpstr>Calibri</vt:lpstr>
      <vt:lpstr>Calibri Light</vt:lpstr>
      <vt:lpstr>Cambria Math</vt:lpstr>
      <vt:lpstr>等线</vt:lpstr>
      <vt:lpstr>DiverdaSansCom-Bold</vt:lpstr>
      <vt:lpstr>Helvetica</vt:lpstr>
      <vt:lpstr>Helvetica Neue</vt:lpstr>
      <vt:lpstr>ITCSymbolStd-MediumItalic</vt:lpstr>
      <vt:lpstr>Lora</vt:lpstr>
      <vt:lpstr>Roboto</vt:lpstr>
      <vt:lpstr>黑体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420</cp:revision>
  <dcterms:created xsi:type="dcterms:W3CDTF">2019-04-18T04:27:02Z</dcterms:created>
  <dcterms:modified xsi:type="dcterms:W3CDTF">2019-05-12T05:16:11Z</dcterms:modified>
</cp:coreProperties>
</file>